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erriweath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gd70VWUul0bypDzjkcAYZkTVg8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erriweather-regular.fntdata"/><Relationship Id="rId14" Type="http://schemas.openxmlformats.org/officeDocument/2006/relationships/slide" Target="slides/slide10.xml"/><Relationship Id="rId17" Type="http://schemas.openxmlformats.org/officeDocument/2006/relationships/font" Target="fonts/Merriweather-italic.fntdata"/><Relationship Id="rId16" Type="http://schemas.openxmlformats.org/officeDocument/2006/relationships/font" Target="fonts/Merriweather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Merriweath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8a3cad5af_0_1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88a3cad5af_0_1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350198" y="2052638"/>
            <a:ext cx="6170771" cy="771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i="0" lang="en-US" sz="4850" u="none" cap="none" strike="noStrike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Proyecto ViveActivo</a:t>
            </a:r>
            <a:endParaRPr i="0" sz="4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6350198" y="5026343"/>
            <a:ext cx="4572357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i="0" lang="en-US" sz="2400" u="none" cap="none" strike="noStrike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Génesis Correa y David Álvarez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6350198" y="5524182"/>
            <a:ext cx="7416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i="0" lang="en-US" sz="1900" u="none" cap="none" strike="noStrike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Club Deportivo Adulto Mayor “Génesis”</a:t>
            </a:r>
            <a:endParaRPr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12703629" y="7511143"/>
            <a:ext cx="1926771" cy="718457"/>
          </a:xfrm>
          <a:prstGeom prst="rect">
            <a:avLst/>
          </a:prstGeom>
          <a:solidFill>
            <a:srgbClr val="09161F"/>
          </a:solidFill>
          <a:ln cap="flat" cmpd="sng" w="12700">
            <a:solidFill>
              <a:srgbClr val="09151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/>
          <p:nvPr/>
        </p:nvSpPr>
        <p:spPr>
          <a:xfrm>
            <a:off x="666036" y="673060"/>
            <a:ext cx="13298329" cy="118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700"/>
              <a:buFont typeface="Merriweather"/>
              <a:buNone/>
            </a:pPr>
            <a:r>
              <a:rPr lang="en-US" sz="4100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Resultados esperados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666036" y="3065740"/>
            <a:ext cx="6554100" cy="1446300"/>
          </a:xfrm>
          <a:prstGeom prst="roundRect">
            <a:avLst>
              <a:gd fmla="val 5527" name="adj"/>
            </a:avLst>
          </a:prstGeom>
          <a:solidFill>
            <a:srgbClr val="09151A">
              <a:alpha val="94901"/>
            </a:srgbClr>
          </a:solidFill>
          <a:ln cap="flat" cmpd="sng" w="22850">
            <a:solidFill>
              <a:srgbClr val="609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666036" y="3065740"/>
            <a:ext cx="91500" cy="1446300"/>
          </a:xfrm>
          <a:prstGeom prst="roundRect">
            <a:avLst>
              <a:gd fmla="val 87417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970601" y="3278849"/>
            <a:ext cx="3352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b="1" i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Reducir la Inactividad</a:t>
            </a:r>
            <a:endParaRPr b="1"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970598" y="3690342"/>
            <a:ext cx="60363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Merriweather"/>
              <a:buNone/>
            </a:pPr>
            <a:r>
              <a:rPr lang="en-US" sz="20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Aumentar el porcentaje de adultos mayores que cumplen activamente las recomendaciones de actividad física global.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7410331" y="3065740"/>
            <a:ext cx="6554100" cy="1446300"/>
          </a:xfrm>
          <a:prstGeom prst="roundRect">
            <a:avLst>
              <a:gd fmla="val 5527" name="adj"/>
            </a:avLst>
          </a:prstGeom>
          <a:solidFill>
            <a:srgbClr val="09151A">
              <a:alpha val="94901"/>
            </a:srgbClr>
          </a:solidFill>
          <a:ln cap="flat" cmpd="sng" w="22850">
            <a:solidFill>
              <a:srgbClr val="609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7410331" y="3065740"/>
            <a:ext cx="91500" cy="1446300"/>
          </a:xfrm>
          <a:prstGeom prst="roundRect">
            <a:avLst>
              <a:gd fmla="val 87417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7714893" y="3278862"/>
            <a:ext cx="31233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b="1" i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Disminuir Riesgos de Salud</a:t>
            </a:r>
            <a:endParaRPr b="1"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7714893" y="3690342"/>
            <a:ext cx="60363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Merriweather"/>
              <a:buNone/>
            </a:pPr>
            <a:r>
              <a:rPr lang="en-US" sz="20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Menor incidencia de enfermedades crónicas y caídas asociadas directamente al sedentarismo y la falta de fuerza.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666036" y="4702373"/>
            <a:ext cx="6554100" cy="1446300"/>
          </a:xfrm>
          <a:prstGeom prst="roundRect">
            <a:avLst>
              <a:gd fmla="val 5527" name="adj"/>
            </a:avLst>
          </a:prstGeom>
          <a:solidFill>
            <a:srgbClr val="09151A">
              <a:alpha val="94901"/>
            </a:srgbClr>
          </a:solidFill>
          <a:ln cap="flat" cmpd="sng" w="22850">
            <a:solidFill>
              <a:srgbClr val="609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666036" y="4702373"/>
            <a:ext cx="91500" cy="1446300"/>
          </a:xfrm>
          <a:prstGeom prst="roundRect">
            <a:avLst>
              <a:gd fmla="val 87417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970600" y="4915501"/>
            <a:ext cx="4848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b="1" i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Orientación Personalizada Accesible</a:t>
            </a:r>
            <a:endParaRPr b="1"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970598" y="5326975"/>
            <a:ext cx="60363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Merriweather"/>
              <a:buNone/>
            </a:pPr>
            <a:r>
              <a:rPr lang="en-US" sz="20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Acceso fácil a programas de ejercicio adaptados sin necesidad de consultas médicas constantes.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7410331" y="4702373"/>
            <a:ext cx="6554100" cy="1446300"/>
          </a:xfrm>
          <a:prstGeom prst="roundRect">
            <a:avLst>
              <a:gd fmla="val 5527" name="adj"/>
            </a:avLst>
          </a:prstGeom>
          <a:solidFill>
            <a:srgbClr val="09151A">
              <a:alpha val="94901"/>
            </a:srgbClr>
          </a:solidFill>
          <a:ln cap="flat" cmpd="sng" w="22850">
            <a:solidFill>
              <a:srgbClr val="609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410331" y="4702373"/>
            <a:ext cx="91500" cy="1446300"/>
          </a:xfrm>
          <a:prstGeom prst="roundRect">
            <a:avLst>
              <a:gd fmla="val 87417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7714902" y="4915502"/>
            <a:ext cx="6249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b="1" i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Fomentar Calidad de Vida e Independencia</a:t>
            </a:r>
            <a:endParaRPr b="1"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7714893" y="5326975"/>
            <a:ext cx="60363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Merriweather"/>
              <a:buNone/>
            </a:pPr>
            <a:r>
              <a:rPr lang="en-US" sz="20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Promover una vida más plena y activa permitiendo a los mayores disfrutar de su día a día con confianza.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666036" y="6362819"/>
            <a:ext cx="13298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Merriweather"/>
              <a:buNone/>
            </a:pPr>
            <a:r>
              <a:rPr b="1" lang="en-US" sz="14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Bibliografía: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666036" y="6881217"/>
            <a:ext cx="13298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Calibri"/>
              <a:buChar char="•"/>
            </a:pPr>
            <a:r>
              <a:rPr lang="en-US" sz="14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Ministerio de Salud de Chile (2021). </a:t>
            </a:r>
            <a:r>
              <a:rPr i="1" lang="en-US" sz="14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Plan Nacional de Salud Integral para Personas Mayores 2020–2030</a:t>
            </a:r>
            <a:r>
              <a:rPr lang="en-US" sz="14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666036" y="7252097"/>
            <a:ext cx="13298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Calibri"/>
              <a:buChar char="•"/>
            </a:pPr>
            <a:r>
              <a:rPr lang="en-US" sz="14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OMS (2025). </a:t>
            </a:r>
            <a:r>
              <a:rPr i="1" lang="en-US" sz="14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Actividad Física</a:t>
            </a:r>
            <a:r>
              <a:rPr lang="en-US" sz="14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12703629" y="7511143"/>
            <a:ext cx="1926900" cy="718500"/>
          </a:xfrm>
          <a:prstGeom prst="rect">
            <a:avLst/>
          </a:prstGeom>
          <a:solidFill>
            <a:srgbClr val="09161F"/>
          </a:solidFill>
          <a:ln cap="flat" cmpd="sng" w="12700">
            <a:solidFill>
              <a:srgbClr val="09151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/>
          <p:nvPr/>
        </p:nvSpPr>
        <p:spPr>
          <a:xfrm>
            <a:off x="6093444" y="291325"/>
            <a:ext cx="77151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000"/>
              <a:buFont typeface="Merriweather"/>
              <a:buNone/>
            </a:pPr>
            <a:r>
              <a:rPr lang="en-US" sz="4000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El problema: El sedentarismo en la tercera edad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6093451" y="1858350"/>
            <a:ext cx="84864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20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El sedentarismo es una preocupación creciente en la población adulta mayor, con consecuencias significativas para su salud y calidad de vida. La falta de actividad física conduce a un mayor riesgo de desarrollar enfermedades crónicas.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6200894" y="3845004"/>
            <a:ext cx="459343" cy="459343"/>
          </a:xfrm>
          <a:prstGeom prst="roundRect">
            <a:avLst>
              <a:gd fmla="val 18668" name="adj"/>
            </a:avLst>
          </a:prstGeom>
          <a:solidFill>
            <a:srgbClr val="013180"/>
          </a:solidFill>
          <a:ln cap="flat" cmpd="sng" w="9525">
            <a:solidFill>
              <a:srgbClr val="1A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6" name="Google Shape;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7451" y="3883283"/>
            <a:ext cx="306229" cy="38278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6864310" y="3915132"/>
            <a:ext cx="4122063" cy="319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b="1" lang="en-US" sz="23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Riesgo de Enfermedades Crónicas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6864310" y="4356616"/>
            <a:ext cx="7051596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21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Hipertensión, diabetes, artrosis, osteoporosis.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6200894" y="5091589"/>
            <a:ext cx="459343" cy="459343"/>
          </a:xfrm>
          <a:prstGeom prst="roundRect">
            <a:avLst>
              <a:gd fmla="val 18668" name="adj"/>
            </a:avLst>
          </a:prstGeom>
          <a:solidFill>
            <a:srgbClr val="013180"/>
          </a:solidFill>
          <a:ln cap="flat" cmpd="sng" w="9525">
            <a:solidFill>
              <a:srgbClr val="1A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0" name="Google Shape;7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7451" y="5129867"/>
            <a:ext cx="306229" cy="38278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6864310" y="5161717"/>
            <a:ext cx="2552105" cy="319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b="1" lang="en-US" sz="23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Aumento de Caídas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6864310" y="5603200"/>
            <a:ext cx="7051596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21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Debilitamiento muscular y menor equilibrio, incrementando el riesgo de fracturas.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6200894" y="6664881"/>
            <a:ext cx="459343" cy="459343"/>
          </a:xfrm>
          <a:prstGeom prst="roundRect">
            <a:avLst>
              <a:gd fmla="val 18668" name="adj"/>
            </a:avLst>
          </a:prstGeom>
          <a:solidFill>
            <a:srgbClr val="013180"/>
          </a:solidFill>
          <a:ln cap="flat" cmpd="sng" w="9525">
            <a:solidFill>
              <a:srgbClr val="1A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4" name="Google Shape;7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7451" y="6703159"/>
            <a:ext cx="306229" cy="38278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/>
          <p:nvPr/>
        </p:nvSpPr>
        <p:spPr>
          <a:xfrm>
            <a:off x="6864297" y="6735000"/>
            <a:ext cx="3389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b="1" lang="en-US" sz="23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Pérdida de Autonomía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6864310" y="7176492"/>
            <a:ext cx="7051596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21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Dificultad progresiva para realizar actividades diarias esenciales.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12845143" y="7503201"/>
            <a:ext cx="1734792" cy="653415"/>
          </a:xfrm>
          <a:prstGeom prst="rect">
            <a:avLst/>
          </a:prstGeom>
          <a:solidFill>
            <a:srgbClr val="09161F"/>
          </a:solidFill>
          <a:ln cap="flat" cmpd="sng" w="12700">
            <a:solidFill>
              <a:srgbClr val="09151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397" cy="26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778010" y="2942526"/>
            <a:ext cx="121257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150"/>
              <a:buFont typeface="Merriweather"/>
              <a:buNone/>
            </a:pPr>
            <a:r>
              <a:rPr lang="en-US" sz="4150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Un desafío global</a:t>
            </a:r>
            <a:endParaRPr sz="4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739923" y="3812936"/>
            <a:ext cx="131505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2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Organización Mundial de la Salud (OMS) establece directrices claras para la actividad física en adultos, recomendando un mínimo de 150 minutos de actividad moderada a la semana. Sin embargo, un gran porcentaje de adultos mayores no cumple con esta recomendación debido a diversas barreras.</a:t>
            </a:r>
            <a:endParaRPr sz="2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739973" y="5581174"/>
            <a:ext cx="4242554" cy="1940362"/>
          </a:xfrm>
          <a:prstGeom prst="roundRect">
            <a:avLst>
              <a:gd fmla="val 4577" name="adj"/>
            </a:avLst>
          </a:prstGeom>
          <a:solidFill>
            <a:srgbClr val="09151A">
              <a:alpha val="94901"/>
            </a:srgbClr>
          </a:solidFill>
          <a:ln cap="flat" cmpd="sng" w="22850">
            <a:solidFill>
              <a:srgbClr val="609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739973" y="5581174"/>
            <a:ext cx="91440" cy="1940362"/>
          </a:xfrm>
          <a:prstGeom prst="roundRect">
            <a:avLst>
              <a:gd fmla="val 97115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539909" y="5815420"/>
            <a:ext cx="26427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erriweather"/>
              <a:buNone/>
            </a:pPr>
            <a:r>
              <a:rPr b="1" i="1" lang="en-US" sz="22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Miedo a lesiones</a:t>
            </a:r>
            <a:endParaRPr b="1" i="1"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1065609" y="6272570"/>
            <a:ext cx="3682722" cy="1014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8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La preocupación por sufrir caídas o agravar condiciones preexistentes limita la iniciativa.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5193863" y="5581174"/>
            <a:ext cx="4242554" cy="1940362"/>
          </a:xfrm>
          <a:prstGeom prst="roundRect">
            <a:avLst>
              <a:gd fmla="val 4577" name="adj"/>
            </a:avLst>
          </a:prstGeom>
          <a:solidFill>
            <a:srgbClr val="09151A">
              <a:alpha val="94901"/>
            </a:srgbClr>
          </a:solidFill>
          <a:ln cap="flat" cmpd="sng" w="22850">
            <a:solidFill>
              <a:srgbClr val="609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5193863" y="5581174"/>
            <a:ext cx="91440" cy="1940362"/>
          </a:xfrm>
          <a:prstGeom prst="roundRect">
            <a:avLst>
              <a:gd fmla="val 97115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5519499" y="5815370"/>
            <a:ext cx="2642830" cy="330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erriweather"/>
              <a:buNone/>
            </a:pPr>
            <a:r>
              <a:rPr b="1" lang="en-US" sz="22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Desconocimiento</a:t>
            </a:r>
            <a:endParaRPr b="1"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5519499" y="6272570"/>
            <a:ext cx="3682722" cy="1014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8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Falta de información clara sobre ejercicios adecuados y seguros para su edad y condición física.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9647753" y="5581174"/>
            <a:ext cx="4242554" cy="1940362"/>
          </a:xfrm>
          <a:prstGeom prst="roundRect">
            <a:avLst>
              <a:gd fmla="val 4577" name="adj"/>
            </a:avLst>
          </a:prstGeom>
          <a:solidFill>
            <a:srgbClr val="09151A">
              <a:alpha val="94901"/>
            </a:srgbClr>
          </a:solidFill>
          <a:ln cap="flat" cmpd="sng" w="22850">
            <a:solidFill>
              <a:srgbClr val="609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9647753" y="5581174"/>
            <a:ext cx="91440" cy="1940362"/>
          </a:xfrm>
          <a:prstGeom prst="roundRect">
            <a:avLst>
              <a:gd fmla="val 97115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9973389" y="5815370"/>
            <a:ext cx="2642830" cy="330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erriweather"/>
              <a:buNone/>
            </a:pPr>
            <a:r>
              <a:rPr b="1" lang="en-US" sz="22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Falta de orientación</a:t>
            </a:r>
            <a:endParaRPr b="1"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9973389" y="6272570"/>
            <a:ext cx="3682722" cy="1014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8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Ausencia de programas adaptados, supervisión profesional o incentivos para la actividad.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2703629" y="7759304"/>
            <a:ext cx="1926771" cy="470296"/>
          </a:xfrm>
          <a:prstGeom prst="rect">
            <a:avLst/>
          </a:prstGeom>
          <a:solidFill>
            <a:srgbClr val="09161F"/>
          </a:solidFill>
          <a:ln cap="flat" cmpd="sng" w="12700">
            <a:solidFill>
              <a:srgbClr val="09151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0113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/>
          <p:nvPr/>
        </p:nvSpPr>
        <p:spPr>
          <a:xfrm>
            <a:off x="672346" y="2930723"/>
            <a:ext cx="10047565" cy="600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750"/>
              <a:buFont typeface="Merriweather"/>
              <a:buNone/>
            </a:pPr>
            <a:r>
              <a:rPr lang="en-US" sz="3750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Nuestra justificación: transformando vidas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672346" y="3525731"/>
            <a:ext cx="132858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500"/>
              <a:buFont typeface="Merriweather"/>
              <a:buNone/>
            </a:pPr>
            <a:r>
              <a:rPr lang="en-US" sz="17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Proyecto ViveActivo surge de la profunda necesidad de abordar estos desafíos, ofreciendo una solución innovadora y accesible. Creemos firmemente que la tecnología puede ser un catalizador para una vida más plena, activa y significativa en la tercera edad.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672346" y="4649629"/>
            <a:ext cx="6546771" cy="1429107"/>
          </a:xfrm>
          <a:prstGeom prst="roundRect">
            <a:avLst>
              <a:gd fmla="val 32261" name="adj"/>
            </a:avLst>
          </a:prstGeom>
          <a:solidFill>
            <a:srgbClr val="041938"/>
          </a:solidFill>
          <a:ln cap="flat" cmpd="sng" w="9525">
            <a:solidFill>
              <a:srgbClr val="1D3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872014" y="4849297"/>
            <a:ext cx="2987754" cy="3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Merriweather"/>
              <a:buNone/>
            </a:pPr>
            <a:r>
              <a:rPr b="1" i="1"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Mejorar la calidad de vida</a:t>
            </a:r>
            <a:endParaRPr b="1"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872014" y="5264706"/>
            <a:ext cx="6147435" cy="614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erriweather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Promover el bienestar físico y mental, y la interacción social a través del movimiento.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7411164" y="4649629"/>
            <a:ext cx="6546890" cy="1429107"/>
          </a:xfrm>
          <a:prstGeom prst="roundRect">
            <a:avLst>
              <a:gd fmla="val 32261" name="adj"/>
            </a:avLst>
          </a:prstGeom>
          <a:solidFill>
            <a:srgbClr val="041938"/>
          </a:solidFill>
          <a:ln cap="flat" cmpd="sng" w="9525">
            <a:solidFill>
              <a:srgbClr val="1D3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7610832" y="4849297"/>
            <a:ext cx="3723442" cy="3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Merriweather"/>
              <a:buNone/>
            </a:pPr>
            <a:r>
              <a:rPr b="1" i="1"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Prevenir caídas y enfermedades</a:t>
            </a:r>
            <a:endParaRPr b="1"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7610832" y="5264706"/>
            <a:ext cx="6147554" cy="614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erriweather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Reducir la incidencia de problemas de salud y la dependencia funcional.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672346" y="6270784"/>
            <a:ext cx="6546771" cy="1429107"/>
          </a:xfrm>
          <a:prstGeom prst="roundRect">
            <a:avLst>
              <a:gd fmla="val 32261" name="adj"/>
            </a:avLst>
          </a:prstGeom>
          <a:solidFill>
            <a:srgbClr val="041938"/>
          </a:solidFill>
          <a:ln cap="flat" cmpd="sng" w="9525">
            <a:solidFill>
              <a:srgbClr val="1D3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872014" y="6470452"/>
            <a:ext cx="2728674" cy="3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Merriweather"/>
              <a:buNone/>
            </a:pPr>
            <a:r>
              <a:rPr b="1" i="1"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Fomentar la autonomía</a:t>
            </a:r>
            <a:endParaRPr b="1"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872014" y="6885861"/>
            <a:ext cx="6147435" cy="614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erriweather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Mantener a los adultos mayores activos e independientes por más tiempo, mejorando su autoestima.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7446466" y="6270784"/>
            <a:ext cx="6546890" cy="1429107"/>
          </a:xfrm>
          <a:prstGeom prst="roundRect">
            <a:avLst>
              <a:gd fmla="val 32261" name="adj"/>
            </a:avLst>
          </a:prstGeom>
          <a:solidFill>
            <a:srgbClr val="041938"/>
          </a:solidFill>
          <a:ln cap="flat" cmpd="sng" w="9525">
            <a:solidFill>
              <a:srgbClr val="1D3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7610832" y="6470452"/>
            <a:ext cx="3536990" cy="3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Merriweather"/>
              <a:buNone/>
            </a:pPr>
            <a:r>
              <a:rPr b="1" i="1"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Impacto social con innovación</a:t>
            </a:r>
            <a:endParaRPr b="1"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7610832" y="6885861"/>
            <a:ext cx="6147554" cy="614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erriweather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Demostrar cómo la tecnología bien aplicada puede generar cambios positivos reales y escalables.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12782397" y="7741859"/>
            <a:ext cx="1839686" cy="373441"/>
          </a:xfrm>
          <a:prstGeom prst="rect">
            <a:avLst/>
          </a:prstGeom>
          <a:solidFill>
            <a:srgbClr val="09161F"/>
          </a:solidFill>
          <a:ln cap="flat" cmpd="sng" w="12700">
            <a:solidFill>
              <a:srgbClr val="09151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/>
          <p:nvPr/>
        </p:nvSpPr>
        <p:spPr>
          <a:xfrm>
            <a:off x="6228625" y="583879"/>
            <a:ext cx="76596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150"/>
              <a:buFont typeface="Merriweather"/>
              <a:buNone/>
            </a:pPr>
            <a:r>
              <a:rPr lang="en-US" sz="4150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4150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bjetivo general</a:t>
            </a:r>
            <a:endParaRPr sz="4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6228661" y="1686848"/>
            <a:ext cx="76596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El propósito central de ViveActivo es empoderar a los adultos mayores para que adopten y mantengan un estilo de vida activo. Queremos que la actividad física sea una parte sencilla, gratificante y, sobre todo, segura de su día a día, adaptada a sus capacidades individuales.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8" name="Google Shape;12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8636" y="4485561"/>
            <a:ext cx="7659529" cy="14739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/>
          <p:nvPr/>
        </p:nvSpPr>
        <p:spPr>
          <a:xfrm>
            <a:off x="6440686" y="4697611"/>
            <a:ext cx="7235428" cy="795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erriweather"/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Fomentar la </a:t>
            </a:r>
            <a:r>
              <a:rPr b="1"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actividad física segura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constante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en adultos mayores.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8636" y="6171723"/>
            <a:ext cx="7659529" cy="147399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6440686" y="6383655"/>
            <a:ext cx="7235428" cy="795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erriweather"/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Mediante una </a:t>
            </a:r>
            <a:r>
              <a:rPr b="1"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aplicación móvil interactiva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adaptada a sus necesidades.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2703629" y="7728857"/>
            <a:ext cx="1926771" cy="500743"/>
          </a:xfrm>
          <a:prstGeom prst="rect">
            <a:avLst/>
          </a:prstGeom>
          <a:solidFill>
            <a:srgbClr val="09161F"/>
          </a:solidFill>
          <a:ln cap="flat" cmpd="sng" w="12700">
            <a:solidFill>
              <a:srgbClr val="09151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1517232" y="475410"/>
            <a:ext cx="11186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229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050"/>
              <a:buFont typeface="Merriweather"/>
              <a:buNone/>
            </a:pPr>
            <a:r>
              <a:rPr lang="en-US" sz="3050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3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200" y="1749075"/>
            <a:ext cx="5148373" cy="514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7514630" y="2095024"/>
            <a:ext cx="157163" cy="196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Merriweather Light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7514630" y="3644741"/>
            <a:ext cx="157163" cy="196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Merriweather Light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12703629" y="7511143"/>
            <a:ext cx="1926771" cy="718457"/>
          </a:xfrm>
          <a:prstGeom prst="rect">
            <a:avLst/>
          </a:prstGeom>
          <a:solidFill>
            <a:srgbClr val="09161F"/>
          </a:solidFill>
          <a:ln cap="flat" cmpd="sng" w="12700">
            <a:solidFill>
              <a:srgbClr val="09151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5780025" y="1448225"/>
            <a:ext cx="8534700" cy="6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Diseñar y desarrollar una aplicación móvil multiplataforma en Flutter, con una interfaz accesible y adaptada a las necesidades de los adultos mayores.</a:t>
            </a:r>
            <a:b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Implementar un test funcional que permita clasificar a los usuarios según su nivel de autonomía (independiente, dependiente parcial o postrado).</a:t>
            </a:r>
            <a:b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Integrar un módulo de inteligencia artificial que recomiende rutinas de ejercicio personalizadas en base al estado funcional y condiciones médicas del usuario.</a:t>
            </a:r>
            <a:b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Incorporar un sistema de motivación basado en rachas y recompensas para fomentar la adherencia y continuidad en la práctica de ejercicios.</a:t>
            </a:r>
            <a:b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Evaluar la usabilidad y eficacia de la aplicación en un grupo de adultos mayores de centros deportivos comunitarios, recopilando retroalimentación para mejorar la solución.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5950" y="287913"/>
            <a:ext cx="5294452" cy="794167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489109" y="831175"/>
            <a:ext cx="5886212" cy="436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36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750"/>
              <a:buFont typeface="Merriweather"/>
              <a:buNone/>
            </a:pPr>
            <a:r>
              <a:rPr b="1" i="1" lang="en-US" sz="3150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Tecnologías a utilizar</a:t>
            </a:r>
            <a:endParaRPr b="1" i="1" sz="3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489101" y="2265225"/>
            <a:ext cx="2996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50"/>
              <a:buFont typeface="Merriweather"/>
              <a:buNone/>
            </a:pPr>
            <a:r>
              <a:rPr b="1" i="1" lang="en-US" sz="21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Frontend: Flutter</a:t>
            </a:r>
            <a:endParaRPr b="1"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489109" y="2673016"/>
            <a:ext cx="8165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erriweather"/>
              <a:buNone/>
            </a:pPr>
            <a:r>
              <a:rPr lang="en-US" sz="16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Desarrollo multiplataforma para Android e iOS, garantizando un amplio alcance y una interfaz consistente.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489100" y="3967237"/>
            <a:ext cx="2996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50"/>
              <a:buFont typeface="Merriweather"/>
              <a:buNone/>
            </a:pPr>
            <a:r>
              <a:rPr b="1" i="1" lang="en-US" sz="21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Backend y BD: Supabase</a:t>
            </a:r>
            <a:endParaRPr b="1"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489100" y="4376747"/>
            <a:ext cx="8754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erriweather"/>
              <a:buNone/>
            </a:pPr>
            <a:r>
              <a:rPr lang="en-US" sz="16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Base de datos PostgreSQL y autenticación robusta para gestionar la información de manera segura y eficiente.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489100" y="5473650"/>
            <a:ext cx="3748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50"/>
              <a:buFont typeface="Merriweather"/>
              <a:buNone/>
            </a:pPr>
            <a:r>
              <a:rPr b="1" i="1" lang="en-US" sz="21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IA: OpenAI API + Corpus Propio</a:t>
            </a:r>
            <a:endParaRPr b="1"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489059" y="5915472"/>
            <a:ext cx="8165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erriweather"/>
              <a:buNone/>
            </a:pPr>
            <a:r>
              <a:rPr lang="en-US" sz="16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Inteligencia Artificial para generar recomendaciones personalizadas y un asistente conversacional adaptado.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489109" y="6765195"/>
            <a:ext cx="17469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50"/>
              <a:buFont typeface="Merriweather"/>
              <a:buNone/>
            </a:pPr>
            <a:r>
              <a:rPr b="1" i="1" lang="en-US" sz="21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Infraestructura</a:t>
            </a:r>
            <a:endParaRPr b="1"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489109" y="7174706"/>
            <a:ext cx="8165783" cy="223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erriweather"/>
              <a:buNone/>
            </a:pPr>
            <a:r>
              <a:rPr lang="en-US" sz="16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FastAPI/NestJS en Railway/Render/Vercel para un despliegue ágil, escalable y con alta disponibilidad.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/>
          <p:nvPr/>
        </p:nvSpPr>
        <p:spPr>
          <a:xfrm>
            <a:off x="381734" y="639127"/>
            <a:ext cx="6894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850"/>
              <a:buFont typeface="Merriweather"/>
              <a:buNone/>
            </a:pPr>
            <a:r>
              <a:rPr lang="en-US" sz="3250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Requisitos Funcionales</a:t>
            </a:r>
            <a:endParaRPr sz="3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381731" y="1545750"/>
            <a:ext cx="7207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Registro y perfil de usuarios (adultos mayores y entrenadores).</a:t>
            </a:r>
            <a:b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inicial para clasificar autonomía.</a:t>
            </a:r>
            <a:b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Rutinas de ejercicio personalizadas con IA.</a:t>
            </a:r>
            <a:b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 de rachas, notificaciones y recompensas.</a:t>
            </a:r>
            <a:b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 e historial de actividades.</a:t>
            </a:r>
            <a:b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Interfaz 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accesible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(simple, clara y amigable).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8a3cad5af_0_1"/>
          <p:cNvSpPr/>
          <p:nvPr/>
        </p:nvSpPr>
        <p:spPr>
          <a:xfrm>
            <a:off x="381734" y="639127"/>
            <a:ext cx="6894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850"/>
              <a:buFont typeface="Merriweather"/>
              <a:buNone/>
            </a:pPr>
            <a:r>
              <a:rPr lang="en-US" sz="3250">
                <a:solidFill>
                  <a:srgbClr val="F5F0F0"/>
                </a:solidFill>
                <a:latin typeface="Calibri"/>
                <a:ea typeface="Calibri"/>
                <a:cs typeface="Calibri"/>
                <a:sym typeface="Calibri"/>
              </a:rPr>
              <a:t>Requisitos no funcionales</a:t>
            </a:r>
            <a:endParaRPr sz="3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88a3cad5af_0_1"/>
          <p:cNvSpPr/>
          <p:nvPr/>
        </p:nvSpPr>
        <p:spPr>
          <a:xfrm>
            <a:off x="381722" y="1545750"/>
            <a:ext cx="10409100" cy="6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lt1"/>
                </a:solidFill>
              </a:rPr>
              <a:t>Usabilidad:</a:t>
            </a:r>
            <a:r>
              <a:rPr lang="en-US" sz="2600">
                <a:solidFill>
                  <a:schemeClr val="lt1"/>
                </a:solidFill>
              </a:rPr>
              <a:t> diseño centrado en adultos mayores.</a:t>
            </a:r>
            <a:br>
              <a:rPr lang="en-US" sz="2600">
                <a:solidFill>
                  <a:schemeClr val="lt1"/>
                </a:solidFill>
              </a:rPr>
            </a:b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lt1"/>
                </a:solidFill>
              </a:rPr>
              <a:t>Rendimiento:</a:t>
            </a:r>
            <a:r>
              <a:rPr lang="en-US" sz="2600">
                <a:solidFill>
                  <a:schemeClr val="lt1"/>
                </a:solidFill>
              </a:rPr>
              <a:t> carga rápida y bajo consumo.</a:t>
            </a:r>
            <a:br>
              <a:rPr lang="en-US" sz="2600">
                <a:solidFill>
                  <a:schemeClr val="lt1"/>
                </a:solidFill>
              </a:rPr>
            </a:b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lt1"/>
                </a:solidFill>
              </a:rPr>
              <a:t>Disponibilidad:</a:t>
            </a:r>
            <a:r>
              <a:rPr lang="en-US" sz="2600">
                <a:solidFill>
                  <a:schemeClr val="lt1"/>
                </a:solidFill>
              </a:rPr>
              <a:t> multiplataforma (Android/iOS).</a:t>
            </a:r>
            <a:br>
              <a:rPr lang="en-US" sz="2600">
                <a:solidFill>
                  <a:schemeClr val="lt1"/>
                </a:solidFill>
              </a:rPr>
            </a:b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lt1"/>
                </a:solidFill>
              </a:rPr>
              <a:t>Compatibilidad:</a:t>
            </a:r>
            <a:r>
              <a:rPr lang="en-US" sz="2600">
                <a:solidFill>
                  <a:schemeClr val="lt1"/>
                </a:solidFill>
              </a:rPr>
              <a:t> smartphones gama media-baja.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73" name="Google Shape;173;g388a3cad5af_0_1"/>
          <p:cNvSpPr txBox="1"/>
          <p:nvPr/>
        </p:nvSpPr>
        <p:spPr>
          <a:xfrm>
            <a:off x="12595800" y="7529100"/>
            <a:ext cx="2034600" cy="700500"/>
          </a:xfrm>
          <a:prstGeom prst="rect">
            <a:avLst/>
          </a:prstGeom>
          <a:solidFill>
            <a:srgbClr val="0B15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C171E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2025-09-08T02:02:58Z</dcterms:created>
</cp:coreProperties>
</file>